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random website *.wordpress.com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7200"/>
            </a:lvl1pPr>
            <a:lvl2pPr lvl="1">
              <a:spcBef>
                <a:spcPts val="0"/>
              </a:spcBef>
              <a:buSzPct val="100000"/>
              <a:defRPr sz="7200"/>
            </a:lvl2pPr>
            <a:lvl3pPr lvl="2">
              <a:spcBef>
                <a:spcPts val="0"/>
              </a:spcBef>
              <a:buSzPct val="100000"/>
              <a:defRPr sz="7200"/>
            </a:lvl3pPr>
            <a:lvl4pPr lvl="3">
              <a:spcBef>
                <a:spcPts val="0"/>
              </a:spcBef>
              <a:buSzPct val="100000"/>
              <a:defRPr sz="7200"/>
            </a:lvl4pPr>
            <a:lvl5pPr lvl="4">
              <a:spcBef>
                <a:spcPts val="0"/>
              </a:spcBef>
              <a:buSzPct val="100000"/>
              <a:defRPr sz="7200"/>
            </a:lvl5pPr>
            <a:lvl6pPr lvl="5">
              <a:spcBef>
                <a:spcPts val="0"/>
              </a:spcBef>
              <a:buSzPct val="100000"/>
              <a:defRPr sz="7200"/>
            </a:lvl6pPr>
            <a:lvl7pPr lvl="6">
              <a:spcBef>
                <a:spcPts val="0"/>
              </a:spcBef>
              <a:buSzPct val="100000"/>
              <a:defRPr sz="7200"/>
            </a:lvl7pPr>
            <a:lvl8pPr lvl="7">
              <a:spcBef>
                <a:spcPts val="0"/>
              </a:spcBef>
              <a:buSzPct val="100000"/>
              <a:defRPr sz="7200"/>
            </a:lvl8pPr>
            <a:lvl9pPr lvl="8"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5" name="Shape 15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0" name="Shape 20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6" name="Shape 2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30" name="Shape 30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1" name="Shape 31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7.jpg"/><Relationship Id="rId4" Type="http://schemas.openxmlformats.org/officeDocument/2006/relationships/hyperlink" Target="http://jronaldlee.com/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build.chromium.org/p/chromium.webkit/builders/WebKit%20Linux%20Leak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0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05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://crbug.com/366533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06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://build.chromium.org/p/chromium.webkit/builders/WebKit%20Linux%20Leak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dev.chromium.org/developers/deep-memory-profiler" TargetMode="External"/><Relationship Id="rId4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Shape 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-1089434"/>
            <a:ext cx="9144000" cy="6232934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Shape 38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Memory Leaks</a:t>
            </a:r>
            <a:br>
              <a:rPr lang="en">
                <a:solidFill>
                  <a:srgbClr val="FFFFFF"/>
                </a:solidFill>
              </a:rPr>
            </a:br>
            <a:r>
              <a:rPr lang="en">
                <a:solidFill>
                  <a:srgbClr val="FFFFFF"/>
                </a:solidFill>
              </a:rPr>
              <a:t>in Blink</a:t>
            </a:r>
          </a:p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x="739850" y="334792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B7B7B7"/>
                </a:solidFill>
              </a:rPr>
              <a:t>kouhei@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x="7231250" y="4960375"/>
            <a:ext cx="2355900" cy="19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22727"/>
              </a:lnSpc>
              <a:spcBef>
                <a:spcPts val="0"/>
              </a:spcBef>
              <a:buNone/>
            </a:pPr>
            <a:r>
              <a:rPr lang="en" sz="1100">
                <a:solidFill>
                  <a:srgbClr val="FFFFFF"/>
                </a:solidFill>
                <a:highlight>
                  <a:srgbClr val="212124"/>
                </a:highlight>
              </a:rPr>
              <a:t>Photo © 2011 </a:t>
            </a:r>
            <a:r>
              <a:rPr lang="en" sz="1100" u="sng">
                <a:solidFill>
                  <a:srgbClr val="FFFFFF"/>
                </a:solidFill>
                <a:highlight>
                  <a:srgbClr val="212124"/>
                </a:highlight>
                <a:hlinkClick r:id="rId4"/>
              </a:rPr>
              <a:t>J. Ronald Lee</a:t>
            </a:r>
            <a:r>
              <a:rPr lang="en" sz="1100">
                <a:solidFill>
                  <a:srgbClr val="FFFFFF"/>
                </a:solidFill>
                <a:highlight>
                  <a:srgbClr val="212124"/>
                </a:highlight>
              </a:rPr>
              <a:t>.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1847900" y="1350825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Blink Leak Detector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Detects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WebCore::Document</a:t>
            </a:r>
            <a:r>
              <a:rPr lang="en" sz="2400"/>
              <a:t> leaks from LayoutTests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How to use:</a:t>
            </a:r>
          </a:p>
          <a:p>
            <a:pPr indent="-342900" lvl="1" marL="914400" rtl="0">
              <a:spcBef>
                <a:spcPts val="0"/>
              </a:spcBef>
              <a:buSzPct val="100000"/>
              <a:buFont typeface="Consolas"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content_shell --dump-render-tree</a:t>
            </a:r>
            <a:r>
              <a:rPr b="1" lang="en" sz="1800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rPr>
              <a:t> --enable-leak-detection</a:t>
            </a:r>
          </a:p>
          <a:p>
            <a:pPr indent="-342900" lvl="1" marL="914400" rtl="0">
              <a:spcBef>
                <a:spcPts val="0"/>
              </a:spcBef>
              <a:buSzPct val="100000"/>
              <a:buFont typeface="Consolas"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run-webkit-tests </a:t>
            </a:r>
            <a:r>
              <a:rPr b="1" lang="en" sz="1800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rPr>
              <a:t>--enable-leak-detection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Watch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waterfall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does the leak detector work?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Count number of documents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Run a LayoutTest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Force GC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Count number of documents again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if (diff &gt; 0) report error.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Blink leak detector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Current progress: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2013Q2: 1300 leaks out of 30000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2014Q2: 100 leaks out of 30000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hard part: Long persisting leaks leads to codes relying on leaks.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e.g.) SVG properties, editing, fonts, extensions, etc.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Real world leaks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We wanted to know how the current leak impact users.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+ Specifically what leak bugs have impacted users.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Summary: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400"/>
              <a:t>We navigated WebView to alexa top N websites and found that 294KB heap and ⅓ WebCore::Document is leaking per website.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Real world leaks: Method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11852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We investigated memory usage of WebView while visiting top N web sites.</a:t>
            </a:r>
          </a:p>
          <a:p>
            <a:pPr indent="-381000" lvl="1" marL="914400" rtl="0">
              <a:spcBef>
                <a:spcPts val="0"/>
              </a:spcBef>
              <a:buSzPct val="100000"/>
            </a:pPr>
            <a:r>
              <a:rPr lang="en"/>
              <a:t>WebView uses single renderer instance, 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Auto navigate WebViewShell using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adb input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Trigger GC aggressively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>
            <a:hlinkClick/>
          </p:cNvPr>
          <p:cNvSpPr/>
          <p:nvPr/>
        </p:nvSpPr>
        <p:spPr>
          <a:xfrm>
            <a:off x="1524000" y="285750"/>
            <a:ext cx="6096000" cy="4572000"/>
          </a:xfrm>
          <a:prstGeom prst="rect">
            <a:avLst/>
          </a:prstGeom>
          <a:blipFill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First attempt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7300" y="1335549"/>
            <a:ext cx="7649399" cy="3807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Memory usage jumps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when loading certain websites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7300" y="1063375"/>
            <a:ext cx="7649399" cy="4080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9" name="Shape 139"/>
          <p:cNvCxnSpPr/>
          <p:nvPr/>
        </p:nvCxnSpPr>
        <p:spPr>
          <a:xfrm flipH="1">
            <a:off x="3165999" y="2323350"/>
            <a:ext cx="237900" cy="529499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40" name="Shape 140"/>
          <p:cNvCxnSpPr/>
          <p:nvPr/>
        </p:nvCxnSpPr>
        <p:spPr>
          <a:xfrm>
            <a:off x="4138700" y="2247700"/>
            <a:ext cx="777899" cy="215999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41" name="Shape 141"/>
          <p:cNvSpPr txBox="1"/>
          <p:nvPr/>
        </p:nvSpPr>
        <p:spPr>
          <a:xfrm>
            <a:off x="2844250" y="1638100"/>
            <a:ext cx="2204399" cy="6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accent6"/>
                </a:solidFill>
              </a:rPr>
              <a:t>Jumps!</a:t>
            </a:r>
          </a:p>
        </p:txBody>
      </p:sp>
      <p:cxnSp>
        <p:nvCxnSpPr>
          <p:cNvPr id="142" name="Shape 142"/>
          <p:cNvCxnSpPr/>
          <p:nvPr/>
        </p:nvCxnSpPr>
        <p:spPr>
          <a:xfrm flipH="1">
            <a:off x="2447674" y="3050250"/>
            <a:ext cx="237900" cy="529499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43" name="Shape 143"/>
          <p:cNvSpPr txBox="1"/>
          <p:nvPr/>
        </p:nvSpPr>
        <p:spPr>
          <a:xfrm>
            <a:off x="1822225" y="3366150"/>
            <a:ext cx="1581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274E13"/>
                </a:solidFill>
              </a:rPr>
              <a:t>wordpress.com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2685575" y="2686325"/>
            <a:ext cx="1581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274E13"/>
                </a:solidFill>
              </a:rPr>
              <a:t>globo.com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4462925" y="2463700"/>
            <a:ext cx="1581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274E13"/>
                </a:solidFill>
              </a:rPr>
              <a:t>naver.com</a:t>
            </a:r>
          </a:p>
        </p:txBody>
      </p:sp>
      <p:cxnSp>
        <p:nvCxnSpPr>
          <p:cNvPr id="146" name="Shape 146"/>
          <p:cNvCxnSpPr/>
          <p:nvPr/>
        </p:nvCxnSpPr>
        <p:spPr>
          <a:xfrm rot="10800000">
            <a:off x="4861274" y="3465324"/>
            <a:ext cx="536100" cy="508200"/>
          </a:xfrm>
          <a:prstGeom prst="straightConnector1">
            <a:avLst/>
          </a:prstGeom>
          <a:noFill/>
          <a:ln cap="flat" cmpd="sng" w="38100">
            <a:solidFill>
              <a:srgbClr val="3C78D8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47" name="Shape 147"/>
          <p:cNvSpPr txBox="1"/>
          <p:nvPr/>
        </p:nvSpPr>
        <p:spPr>
          <a:xfrm>
            <a:off x="5397375" y="3702125"/>
            <a:ext cx="2204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351C75"/>
                </a:solidFill>
              </a:rPr>
              <a:t>Flaky!?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Measure at about:blank</a:t>
            </a:r>
          </a:p>
        </p:txBody>
      </p:sp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625" y="659850"/>
            <a:ext cx="8229600" cy="45895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What’s going on at wordpress.com?</a:t>
            </a:r>
          </a:p>
        </p:txBody>
      </p:sp>
      <p:pic>
        <p:nvPicPr>
          <p:cNvPr id="159" name="Shape 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2700" y="743200"/>
            <a:ext cx="7905300" cy="488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Shape 160"/>
          <p:cNvSpPr txBox="1"/>
          <p:nvPr/>
        </p:nvSpPr>
        <p:spPr>
          <a:xfrm>
            <a:off x="2131275" y="1765700"/>
            <a:ext cx="1581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274E13"/>
                </a:solidFill>
              </a:rPr>
              <a:t>wordpress.com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274E13"/>
                </a:solidFill>
              </a:rPr>
              <a:t>top page</a:t>
            </a:r>
          </a:p>
        </p:txBody>
      </p:sp>
      <p:cxnSp>
        <p:nvCxnSpPr>
          <p:cNvPr id="161" name="Shape 161"/>
          <p:cNvCxnSpPr/>
          <p:nvPr/>
        </p:nvCxnSpPr>
        <p:spPr>
          <a:xfrm flipH="1">
            <a:off x="2803124" y="2012700"/>
            <a:ext cx="237900" cy="529499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Agenda: Memory Leaks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3171"/>
              </a:buClr>
            </a:pPr>
            <a:r>
              <a:rPr lang="en">
                <a:solidFill>
                  <a:srgbClr val="003171"/>
                </a:solidFill>
              </a:rPr>
              <a:t>Why should we care?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Our work in Tokyo FasterDOM team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Deep memory profiler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Blink leak detector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Real world leaks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Summary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Minimized wordpress.com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solidFill>
            <a:srgbClr val="FCE5CD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&lt;link rel="stylesheet" href="</a:t>
            </a:r>
            <a:r>
              <a:rPr lang="en" sz="2400" u="sng">
                <a:latin typeface="Consolas"/>
                <a:ea typeface="Consolas"/>
                <a:cs typeface="Consolas"/>
                <a:sym typeface="Consolas"/>
              </a:rPr>
              <a:t>./noticons.css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"&gt;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&lt;body style="background-image:url(white.png)"&gt;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 &lt;p style="font-family:'Noticons';"&gt;a&lt;/p&gt;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&lt;/body&gt;</a:t>
            </a:r>
          </a:p>
        </p:txBody>
      </p:sp>
      <p:sp>
        <p:nvSpPr>
          <p:cNvPr id="168" name="Shape 168"/>
          <p:cNvSpPr/>
          <p:nvPr/>
        </p:nvSpPr>
        <p:spPr>
          <a:xfrm>
            <a:off x="5672675" y="1354675"/>
            <a:ext cx="2709300" cy="7938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WOFF font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Minimized wordpress.com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solidFill>
            <a:srgbClr val="FCE5CD"/>
          </a:solidFill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&lt;link rel="stylesheet" href="</a:t>
            </a:r>
            <a:r>
              <a:rPr lang="en" sz="2400" u="sng">
                <a:latin typeface="Consolas"/>
                <a:ea typeface="Consolas"/>
                <a:cs typeface="Consolas"/>
                <a:sym typeface="Consolas"/>
              </a:rPr>
              <a:t>./noticons.css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"&gt;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&lt;body style="background-image:url(white.png)"&gt;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 &lt;p </a:t>
            </a:r>
            <a:r>
              <a:rPr lang="en" sz="2400" strike="sngStrike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style="font-family:'Noticons';"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&gt;a&lt;/p&gt;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&lt;/body&gt;</a:t>
            </a:r>
          </a:p>
        </p:txBody>
      </p:sp>
      <p:cxnSp>
        <p:nvCxnSpPr>
          <p:cNvPr id="175" name="Shape 175"/>
          <p:cNvCxnSpPr/>
          <p:nvPr/>
        </p:nvCxnSpPr>
        <p:spPr>
          <a:xfrm rot="10800000">
            <a:off x="2720174" y="3651249"/>
            <a:ext cx="338400" cy="381000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76" name="Shape 176"/>
          <p:cNvSpPr txBox="1"/>
          <p:nvPr/>
        </p:nvSpPr>
        <p:spPr>
          <a:xfrm>
            <a:off x="3172325" y="3723025"/>
            <a:ext cx="5061599" cy="6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accent6"/>
                </a:solidFill>
              </a:rPr>
              <a:t>Removing this part fix the leak...</a:t>
            </a:r>
          </a:p>
        </p:txBody>
      </p:sp>
      <p:sp>
        <p:nvSpPr>
          <p:cNvPr id="177" name="Shape 177"/>
          <p:cNvSpPr/>
          <p:nvPr/>
        </p:nvSpPr>
        <p:spPr>
          <a:xfrm>
            <a:off x="5672675" y="1354675"/>
            <a:ext cx="2709300" cy="7938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WOFF font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457200" y="3964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memory usage breakdown using primiano@’s tool</a:t>
            </a:r>
          </a:p>
        </p:txBody>
      </p:sp>
      <p:pic>
        <p:nvPicPr>
          <p:cNvPr id="183" name="Shape 1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125" y="1407375"/>
            <a:ext cx="8561897" cy="3606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4" name="Shape 184"/>
          <p:cNvCxnSpPr/>
          <p:nvPr/>
        </p:nvCxnSpPr>
        <p:spPr>
          <a:xfrm flipH="1">
            <a:off x="3702699" y="3674275"/>
            <a:ext cx="237900" cy="529499"/>
          </a:xfrm>
          <a:prstGeom prst="straightConnector1">
            <a:avLst/>
          </a:prstGeom>
          <a:noFill/>
          <a:ln cap="flat" cmpd="sng" w="38100">
            <a:solidFill>
              <a:srgbClr val="CC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85" name="Shape 185"/>
          <p:cNvSpPr txBox="1"/>
          <p:nvPr/>
        </p:nvSpPr>
        <p:spPr>
          <a:xfrm>
            <a:off x="3818025" y="3132400"/>
            <a:ext cx="4925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accent6"/>
                </a:solidFill>
              </a:rPr>
              <a:t>Ashmem is increasing!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ashmem?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Shared memory system specific to</a:t>
            </a:r>
            <a:br>
              <a:rPr lang="en"/>
            </a:br>
            <a:r>
              <a:rPr lang="en"/>
              <a:t>Android Linux Kernel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Can be used to annotate cache regions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Unpinned memory is held as long as system is not low on memory.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Can be pinned again if the region was not evicted.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Who is using Ashmem?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DiscardableMemoryAllocator wraps around ashmem.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Add Printf at using ashmem as its backend.</a:t>
            </a:r>
          </a:p>
          <a:p>
            <a:pPr indent="-228600" lvl="0" marL="457200" rtl="0" algn="just">
              <a:spcBef>
                <a:spcPts val="0"/>
              </a:spcBef>
            </a:pPr>
            <a:r>
              <a:rPr lang="en"/>
              <a:t>Region alloced for FontResource seems not released!</a:t>
            </a:r>
          </a:p>
          <a:p>
            <a:pPr indent="-228600" lvl="1" marL="914400" rtl="0" algn="just">
              <a:spcBef>
                <a:spcPts val="0"/>
              </a:spcBef>
            </a:pPr>
            <a:r>
              <a:rPr lang="en"/>
              <a:t>→ Font leak </a:t>
            </a:r>
            <a:r>
              <a:rPr lang="en" u="sng">
                <a:solidFill>
                  <a:schemeClr val="hlink"/>
                </a:solidFill>
                <a:hlinkClick r:id="rId3"/>
              </a:rPr>
              <a:t>crbug.com/366533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Ashmem purging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However, the leaked region is ~20MB.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Too large for a font leak!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19MB was consumed by top background image.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ashmem is only purged when at system is low on memory.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We need to force purge for correct measurement!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09" name="Shape 2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06924" y="900650"/>
            <a:ext cx="9859499" cy="4613749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Shape 21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Corrected graph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End?</a:t>
            </a: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The overall (priv.dirty) memory usage is still increasing.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The average leaked mem (KB) / visit is </a:t>
            </a:r>
            <a:r>
              <a:rPr lang="en" sz="2400">
                <a:solidFill>
                  <a:srgbClr val="990000"/>
                </a:solidFill>
              </a:rPr>
              <a:t>390KB</a:t>
            </a:r>
            <a:r>
              <a:rPr lang="en" sz="2400"/>
              <a:t>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WebCore::Document</a:t>
            </a:r>
            <a:r>
              <a:rPr lang="en" sz="2400"/>
              <a:t> instances are also leaking:</a:t>
            </a:r>
          </a:p>
          <a:p>
            <a:pPr indent="-381000" lvl="1" marL="914400" rtl="0">
              <a:spcBef>
                <a:spcPts val="0"/>
              </a:spcBef>
              <a:buSzPct val="100000"/>
            </a:pPr>
            <a:r>
              <a:rPr lang="en">
                <a:solidFill>
                  <a:srgbClr val="990000"/>
                </a:solidFill>
              </a:rPr>
              <a:t>294 documents</a:t>
            </a:r>
            <a:r>
              <a:rPr lang="en"/>
              <a:t> are leaking after visiting 946 websites…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Agenda: Memory Leaks</a:t>
            </a:r>
          </a:p>
        </p:txBody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Why should we care?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Our work in Tokyo FasterDOM team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Deep memory profiler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sz="2400"/>
              <a:t>Blink </a:t>
            </a:r>
            <a:r>
              <a:rPr lang="en"/>
              <a:t>l</a:t>
            </a:r>
            <a:r>
              <a:rPr lang="en" sz="2400"/>
              <a:t>eak </a:t>
            </a:r>
            <a:r>
              <a:rPr lang="en"/>
              <a:t>d</a:t>
            </a:r>
            <a:r>
              <a:rPr lang="en" sz="2400"/>
              <a:t>etector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Real world leaks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Summary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Summary</a:t>
            </a:r>
          </a:p>
        </p:txBody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We still have a lot of memory leak in Blink.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390KB heap, ⅓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WebCore::Document</a:t>
            </a:r>
            <a:br>
              <a:rPr lang="en"/>
            </a:br>
            <a:r>
              <a:rPr lang="en"/>
              <a:t>leak per website.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/>
              <a:t>Tokyo team is investigating known leaks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/>
              <a:t>SVG, ServiceWorker, Fonts, etc.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/>
              <a:t>We should be careful not to introduce regressions</a:t>
            </a:r>
          </a:p>
          <a:p>
            <a:pPr indent="-4191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25000"/>
              <a:buFont typeface="Arial"/>
            </a:pPr>
            <a:r>
              <a:rPr lang="en" sz="2400"/>
              <a:t>Keep an eye on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Webkit Linux Leak</a:t>
            </a:r>
            <a:r>
              <a:rPr lang="en" sz="2400"/>
              <a:t> waterfall</a:t>
            </a:r>
            <a:r>
              <a:rPr lang="en"/>
              <a:t>.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/>
              <a:t>We will contact you when we find new leaks.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should we care about leaks?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Memory usage of Chrome is a popular user complaint.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Especially on mobiles!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Leaks are expected to be the major cause of memory bloat.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Popular myth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Renderer process die often, so we can have much leak as we want.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Wrong!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Long running renderer process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“Web apps” are open for a long time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Gmail, SNS, etc.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Chrome Apps/Extension/Background Pages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Single renderer: Android WebView apps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Agenda: Memory Leaks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Why should we care?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Our work in Tokyo FasterDOM team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Deep memory profiler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sz="2400"/>
              <a:t>Blink </a:t>
            </a:r>
            <a:r>
              <a:rPr lang="en"/>
              <a:t>l</a:t>
            </a:r>
            <a:r>
              <a:rPr lang="en" sz="2400"/>
              <a:t>eak </a:t>
            </a:r>
            <a:r>
              <a:rPr lang="en"/>
              <a:t>d</a:t>
            </a:r>
            <a:r>
              <a:rPr lang="en" sz="2400"/>
              <a:t>etector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Real world leaks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Summary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Tokyo memory efforts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“Faster DOM” team in Tokyo is working on reducing renderer memory.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Deep Memory Profiler: dmikurube@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Leak detector: kouhei@ and hajimehoshi@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Real world leak: hajimehoshi@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Oilpan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Deep Memory Profiler (dmprof)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Provides in-depth view of Chromium/Blink heap allocations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Not only leaks,</a:t>
            </a:r>
            <a:br>
              <a:rPr lang="en"/>
            </a:br>
            <a:r>
              <a:rPr lang="en"/>
              <a:t>but bloat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Customizable</a:t>
            </a:r>
            <a:br>
              <a:rPr lang="en"/>
            </a:br>
            <a:r>
              <a:rPr lang="en"/>
              <a:t>how to breakdown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http://dev.chromium.org/developers/deep-memory-profiler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79075" y="1807787"/>
            <a:ext cx="4518724" cy="2510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Deep Memory Profiler (dmprof)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/>
              <a:t>Useful for first-step investigation: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/>
              <a:t>High level overview of memory issues.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/>
              <a:t>ex.) What obj is consuming all the memory.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15775" y="2608599"/>
            <a:ext cx="4171025" cy="231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